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9"/>
  </p:notesMasterIdLst>
  <p:sldIdLst>
    <p:sldId id="257" r:id="rId10"/>
    <p:sldId id="258" r:id="rId11"/>
    <p:sldId id="276" r:id="rId12"/>
    <p:sldId id="277" r:id="rId13"/>
    <p:sldId id="266" r:id="rId14"/>
    <p:sldId id="267" r:id="rId15"/>
    <p:sldId id="300" r:id="rId16"/>
    <p:sldId id="271" r:id="rId17"/>
    <p:sldId id="272" r:id="rId18"/>
    <p:sldId id="273" r:id="rId19"/>
    <p:sldId id="284" r:id="rId20"/>
    <p:sldId id="275" r:id="rId21"/>
    <p:sldId id="285" r:id="rId22"/>
    <p:sldId id="286" r:id="rId23"/>
    <p:sldId id="287" r:id="rId24"/>
    <p:sldId id="288" r:id="rId25"/>
    <p:sldId id="282" r:id="rId26"/>
    <p:sldId id="295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06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78611-874A-4D76-BC08-78B5106987D2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E90B-FE8C-492C-B472-6D4411914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6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11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0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45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1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2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3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4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5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6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7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8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9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0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1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2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3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4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5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6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7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8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8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4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ar-IQ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114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IQ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1148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1148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48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0A0BD9-29C1-4A15-A4E0-2582CDC00F6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3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4EDC5F-5515-400E-9F05-E9711205861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37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613754-659D-428F-BCBC-8B9C5865DC3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91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38927A-1FFD-4DBA-BFE9-A53E2E6A60A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6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E7856A-3E38-4359-953E-755FE542B8B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771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B932E-AC64-4CED-B514-9FCB3ABF317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64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E4B79F-1AAC-4F10-A53E-B09FB5EA064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93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6E57F1-E5D8-437C-91D5-D3236CCAF54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6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40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C3D85F-9C0A-48FB-9DD0-5ECF9568E56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91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620EA5-3D6E-4AC5-9F7E-E73C4C8059D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358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4AB532-E864-4F91-9860-63DE6FA2203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77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C421C-CEEB-426D-9F63-6F6DF3A459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686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8EF4D-1EA8-4AD0-B867-2C0C2AD735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07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817E9-B3F5-44B5-AFE3-47B0C5EF32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66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655CF-B22D-4ABC-BF10-C95EE17C2E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204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84871-A843-43EC-8F32-D61DC9E962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337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B3656-C5C4-4774-8FFD-0373BAAEC0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42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4844E-C599-4DB8-B7A9-11F26E211D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9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712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8EBA-F1AF-4821-BF13-A8BC22AFA2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74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6A69-82D8-4A8B-A1C6-F61AC80D6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47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FC0D-8681-4D8F-AFEF-FD8D92AEC8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833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5791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5791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BEEE0-787E-4DCF-A34C-59C22A2379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91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673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73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806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001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639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45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632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311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065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46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691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300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13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56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655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159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4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12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91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824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49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924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183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116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893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70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2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23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6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215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480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562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4269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191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7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63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9516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978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16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549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241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671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957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94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628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23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36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5680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515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9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37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15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561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268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297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7997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703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033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4485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985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79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1385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6854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8608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446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17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64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7449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21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0401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3311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10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EE1D-4627-44E4-A251-C0F63FB03CCD}" type="datetimeFigureOut">
              <a:rPr lang="en-US" smtClean="0"/>
              <a:pPr/>
              <a:t>21-Dec-15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E3E-C803-48C8-92D7-DAA436D9B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26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4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53F630-0D2C-4253-866E-730C10EC63F4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104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IQ" smtClean="0"/>
              <a:t>المستوى الثاني</a:t>
            </a:r>
            <a:endParaRPr lang="en-US" smtClean="0"/>
          </a:p>
          <a:p>
            <a:pPr lvl="2"/>
            <a:r>
              <a:rPr lang="ar-IQ" smtClean="0"/>
              <a:t>المستوى الثالث</a:t>
            </a:r>
            <a:endParaRPr lang="en-US" smtClean="0"/>
          </a:p>
          <a:p>
            <a:pPr lvl="3"/>
            <a:r>
              <a:rPr lang="ar-IQ" smtClean="0"/>
              <a:t>المستوى الرابع</a:t>
            </a:r>
            <a:endParaRPr lang="en-US" smtClean="0"/>
          </a:p>
          <a:p>
            <a:pPr lvl="4"/>
            <a:r>
              <a:rPr lang="ar-IQ" smtClean="0"/>
              <a:t>المستوى الخامس</a:t>
            </a:r>
            <a:endParaRPr lang="en-US" smtClean="0"/>
          </a:p>
        </p:txBody>
      </p:sp>
      <p:sp>
        <p:nvSpPr>
          <p:cNvPr id="104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3040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001784-FA33-4A64-AE9B-FE61ABB087F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52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5000"/>
        <a:buFont typeface="Times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25000"/>
        <a:buChar char="»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25000"/>
        <a:buChar char="–"/>
        <a:defRPr sz="20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8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10/03/1437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84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1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06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EE1D-4627-44E4-A251-C0F63FB03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21-Dec-15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E3E-C803-48C8-92D7-DAA436D9BE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92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8D099-D97C-4D55-95D9-8D65377E75C1}" type="slidenum">
              <a:rPr lang="ar-SA">
                <a:solidFill>
                  <a:srgbClr val="FFFFFF"/>
                </a:solidFill>
              </a:rPr>
              <a:pPr/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850900"/>
          </a:xfrm>
        </p:spPr>
        <p:txBody>
          <a:bodyPr/>
          <a:lstStyle/>
          <a:p>
            <a:r>
              <a:rPr lang="en-US" sz="4000">
                <a:solidFill>
                  <a:srgbClr val="FF9900"/>
                </a:solidFill>
              </a:rPr>
              <a:t>Major endocrine systems for regulation of reproductive processes:</a:t>
            </a:r>
            <a:r>
              <a:rPr lang="en-US" sz="4000"/>
              <a:t> </a:t>
            </a:r>
          </a:p>
        </p:txBody>
      </p:sp>
      <p:pic>
        <p:nvPicPr>
          <p:cNvPr id="13317" name="Picture 5" descr="bodyen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350963"/>
            <a:ext cx="8569325" cy="55070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59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277481"/>
              </p:ext>
            </p:extLst>
          </p:nvPr>
        </p:nvGraphicFramePr>
        <p:xfrm>
          <a:off x="0" y="104504"/>
          <a:ext cx="9108504" cy="649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1512168"/>
                <a:gridCol w="1440160"/>
                <a:gridCol w="1440160"/>
                <a:gridCol w="1872208"/>
                <a:gridCol w="1656184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Commercial  name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Prolactin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</a:t>
                      </a:r>
                      <a:r>
                        <a:rPr lang="en-US" baseline="0" dirty="0" smtClean="0"/>
                        <a:t> lobe (pituitary)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Mammary</a:t>
                      </a:r>
                      <a:r>
                        <a:rPr lang="en-US" baseline="0" dirty="0" smtClean="0"/>
                        <a:t> cells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Lactation material behavior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prolactin</a:t>
                      </a:r>
                    </a:p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Bromocriptine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(prolactin antagonist)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used 1 – in start and continue the lactation( induce lactation)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2 -  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maternal instinct and brooding in some species 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01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9936479"/>
              </p:ext>
            </p:extLst>
          </p:nvPr>
        </p:nvGraphicFramePr>
        <p:xfrm>
          <a:off x="0" y="104504"/>
          <a:ext cx="9313636" cy="946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1584176"/>
                <a:gridCol w="2016224"/>
                <a:gridCol w="1584176"/>
                <a:gridCol w="1800200"/>
                <a:gridCol w="1213244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name 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oxytocin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neuropeptide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Synthesized in the hypothalamus , stored in the posterior lobe , synthesized by CL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Myometrium and endometrium of uterus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myoepithelial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cell of Mammary gland 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Uterine motility , promotes 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uterine PGF2 synthesis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milk ejection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Oxytocin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pitocin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used 1 –  in dystocia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2 – retained fetal membrane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3 –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pyometra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4 – milk ejection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5   –induction of abortion in mare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Dose: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1- Cattle: 50-100 I.U.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2- Sheep and Goats: 40 I.U.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418632" cy="249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8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10600" cy="6480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Oxytocin release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oxytoc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705992"/>
            <a:ext cx="7856488" cy="6120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92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6623071"/>
              </p:ext>
            </p:extLst>
          </p:nvPr>
        </p:nvGraphicFramePr>
        <p:xfrm>
          <a:off x="0" y="104504"/>
          <a:ext cx="9036498" cy="946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1440160"/>
                <a:gridCol w="1728192"/>
                <a:gridCol w="1440160"/>
                <a:gridCol w="1728192"/>
                <a:gridCol w="1584178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/>
                          <a:latin typeface="Tahoma"/>
                        </a:rPr>
                        <a:t>Commercial </a:t>
                      </a:r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name 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estradiol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Steroid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Granulose cell of follicle ,placenta ,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sertoli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cells of testis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Hypothalamus , entire reproductive tract and mammary gland 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sexual behavior , GNRH, elevated secretory activity of the entire tract, unhanded uterine motility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Estradiol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benzoat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used 1 – retained fetal membrane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2 – uterine inflammation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3 – induction abortion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4 – mummified fetuses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5 – prevent fertilization and pseudo pregnancy in bitch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dose  1 -15 mg   from estradiol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10 -150 mg from  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stibesterol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93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6864731"/>
              </p:ext>
            </p:extLst>
          </p:nvPr>
        </p:nvGraphicFramePr>
        <p:xfrm>
          <a:off x="0" y="104504"/>
          <a:ext cx="9108504" cy="827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440160"/>
                <a:gridCol w="1368152"/>
                <a:gridCol w="1440160"/>
                <a:gridCol w="1872208"/>
                <a:gridCol w="1512168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Commercial </a:t>
                      </a:r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Progesterone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Steroid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Corpus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luteum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placenta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Uterine endometrium , mammary gland , myometrium ,hypothalamus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Endometrium secretion, inhibition GNRH release, inhibition reproductive behavior , promotes maintenance of pregnancy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 , MAP ,MGA, natural in vaginal device 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used 1 – estrous synchronization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2 – treatment repeat  abortion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3- decrease signs of estrous in follicular cyst (nymphomania )  use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nymphalon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(HCG </a:t>
                      </a:r>
                      <a:endParaRPr kumimoji="0" lang="ar-IQ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Progesterone )</a:t>
                      </a:r>
                      <a:r>
                        <a:rPr kumimoji="0" lang="ar-IQ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      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29225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12" y="5429225"/>
            <a:ext cx="152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419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97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532516"/>
              </p:ext>
            </p:extLst>
          </p:nvPr>
        </p:nvGraphicFramePr>
        <p:xfrm>
          <a:off x="0" y="104504"/>
          <a:ext cx="9036498" cy="725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84176"/>
                <a:gridCol w="1296144"/>
                <a:gridCol w="1152128"/>
                <a:gridCol w="2016224"/>
                <a:gridCol w="1296146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Commercial  </a:t>
                      </a:r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testosterone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Steroid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cells of theca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Brain , skeletal muscle 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granulosal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cells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Substrate for E2synthesis ,abnormal masculinization(hair patterns , voice , behavior ,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Testosteronpropionate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used 1 – preparation teaser in estrous detection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 – steer fatting (anabolic effect)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Dose 50 -500 mg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2466975" cy="22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45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2253847"/>
              </p:ext>
            </p:extLst>
          </p:nvPr>
        </p:nvGraphicFramePr>
        <p:xfrm>
          <a:off x="0" y="104504"/>
          <a:ext cx="9036498" cy="1046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368152"/>
                <a:gridCol w="1512168"/>
                <a:gridCol w="1440160"/>
                <a:gridCol w="1728192"/>
                <a:gridCol w="1296146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Commercial </a:t>
                      </a:r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Prostaglandin PGF2&lt;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Fatty acid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Uterine endometrium vesicular glands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Corpus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luteum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uterine myometrium, ovulatory follicles  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Luteolysis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promotes uterine tone and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contrection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ovulation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prosolivin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estrumate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lutalyse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lupnosteole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Used 1 –dystocia (primary uterine inertia)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 –induction of abortion and parturition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3 – estrous synchronization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4 –  treatment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pyometra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5 –   treatment luteal cyst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Dose Cattle:15 – 25 mg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Sheep&amp;goats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7.5 – 10 mg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 descr="97_68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04" y="2708920"/>
            <a:ext cx="2899820" cy="21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bovine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40" y="4796952"/>
            <a:ext cx="2342549" cy="25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222RX_L_xxx_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57" y="5050015"/>
            <a:ext cx="1754401" cy="18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8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ENDOOV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887" y="95250"/>
            <a:ext cx="65532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2451972" y="34925"/>
            <a:ext cx="518231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rtl="1"/>
            <a:r>
              <a:rPr lang="en-US" sz="2400" b="1" dirty="0">
                <a:solidFill>
                  <a:srgbClr val="FF0000"/>
                </a:solidFill>
              </a:rPr>
              <a:t>Prostaglandin F2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Control of </a:t>
            </a:r>
            <a:r>
              <a:rPr lang="en-US" sz="2400" b="1" dirty="0" err="1">
                <a:solidFill>
                  <a:srgbClr val="FF0000"/>
                </a:solidFill>
              </a:rPr>
              <a:t>Luteolysis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6716713" y="533400"/>
            <a:ext cx="24272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rtl="1"/>
            <a:r>
              <a:rPr lang="en-US" sz="2000" dirty="0">
                <a:solidFill>
                  <a:prstClr val="black"/>
                </a:solidFill>
              </a:rPr>
              <a:t>Progesterone from</a:t>
            </a:r>
          </a:p>
          <a:p>
            <a:pPr algn="r" rtl="1"/>
            <a:r>
              <a:rPr lang="en-US" sz="2000" dirty="0">
                <a:solidFill>
                  <a:prstClr val="black"/>
                </a:solidFill>
              </a:rPr>
              <a:t>CL stimulates</a:t>
            </a:r>
          </a:p>
          <a:p>
            <a:pPr algn="r" rtl="1"/>
            <a:r>
              <a:rPr lang="en-US" sz="2000" dirty="0">
                <a:solidFill>
                  <a:prstClr val="black"/>
                </a:solidFill>
              </a:rPr>
              <a:t>production of </a:t>
            </a:r>
          </a:p>
          <a:p>
            <a:pPr algn="r" rtl="1"/>
            <a:r>
              <a:rPr lang="en-US" sz="2000" dirty="0">
                <a:solidFill>
                  <a:prstClr val="black"/>
                </a:solidFill>
              </a:rPr>
              <a:t>uterine PGF2</a:t>
            </a: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after</a:t>
            </a:r>
          </a:p>
          <a:p>
            <a:pPr algn="r" rtl="1"/>
            <a:r>
              <a:rPr lang="en-US" sz="2000" dirty="0">
                <a:solidFill>
                  <a:prstClr val="black"/>
                </a:solidFill>
              </a:rPr>
              <a:t>day 15 in cow</a:t>
            </a:r>
          </a:p>
        </p:txBody>
      </p:sp>
      <p:sp>
        <p:nvSpPr>
          <p:cNvPr id="176133" name="Text Box 7"/>
          <p:cNvSpPr txBox="1">
            <a:spLocks noChangeArrowheads="1"/>
          </p:cNvSpPr>
          <p:nvPr/>
        </p:nvSpPr>
        <p:spPr bwMode="auto">
          <a:xfrm>
            <a:off x="1828800" y="457200"/>
            <a:ext cx="172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</a:rPr>
              <a:t>Uterine Horn</a:t>
            </a:r>
          </a:p>
        </p:txBody>
      </p:sp>
      <p:sp>
        <p:nvSpPr>
          <p:cNvPr id="176134" name="Line 8"/>
          <p:cNvSpPr>
            <a:spLocks noChangeShapeType="1"/>
          </p:cNvSpPr>
          <p:nvPr/>
        </p:nvSpPr>
        <p:spPr bwMode="auto">
          <a:xfrm flipH="1" flipV="1">
            <a:off x="3352800" y="762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sp>
        <p:nvSpPr>
          <p:cNvPr id="176135" name="Text Box 9"/>
          <p:cNvSpPr txBox="1">
            <a:spLocks noChangeArrowheads="1"/>
          </p:cNvSpPr>
          <p:nvPr/>
        </p:nvSpPr>
        <p:spPr bwMode="auto">
          <a:xfrm>
            <a:off x="4251325" y="3516313"/>
            <a:ext cx="10033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1"/>
            <a:r>
              <a:rPr lang="en-US" sz="2000">
                <a:solidFill>
                  <a:prstClr val="black"/>
                </a:solidFill>
              </a:rPr>
              <a:t>Uterine</a:t>
            </a:r>
          </a:p>
          <a:p>
            <a:pPr algn="ctr" rtl="1"/>
            <a:r>
              <a:rPr lang="en-US" sz="2000">
                <a:solidFill>
                  <a:prstClr val="black"/>
                </a:solidFill>
              </a:rPr>
              <a:t>Vein</a:t>
            </a:r>
          </a:p>
        </p:txBody>
      </p:sp>
      <p:sp>
        <p:nvSpPr>
          <p:cNvPr id="176136" name="Line 10"/>
          <p:cNvSpPr>
            <a:spLocks noChangeShapeType="1"/>
          </p:cNvSpPr>
          <p:nvPr/>
        </p:nvSpPr>
        <p:spPr bwMode="auto">
          <a:xfrm flipH="1">
            <a:off x="4419600" y="31242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9063" y="838200"/>
            <a:ext cx="3690938" cy="1828800"/>
            <a:chOff x="75" y="528"/>
            <a:chExt cx="2325" cy="1152"/>
          </a:xfrm>
        </p:grpSpPr>
        <p:sp>
          <p:nvSpPr>
            <p:cNvPr id="176153" name="Line 5"/>
            <p:cNvSpPr>
              <a:spLocks noChangeShapeType="1"/>
            </p:cNvSpPr>
            <p:nvPr/>
          </p:nvSpPr>
          <p:spPr bwMode="auto">
            <a:xfrm>
              <a:off x="1248" y="1200"/>
              <a:ext cx="1152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pPr algn="r" rtl="1"/>
              <a:endParaRPr lang="ar-IQ">
                <a:solidFill>
                  <a:prstClr val="black"/>
                </a:solidFill>
              </a:endParaRPr>
            </a:p>
          </p:txBody>
        </p:sp>
        <p:sp>
          <p:nvSpPr>
            <p:cNvPr id="176154" name="Text Box 11"/>
            <p:cNvSpPr txBox="1">
              <a:spLocks noChangeArrowheads="1"/>
            </p:cNvSpPr>
            <p:nvPr/>
          </p:nvSpPr>
          <p:spPr bwMode="auto">
            <a:xfrm>
              <a:off x="75" y="528"/>
              <a:ext cx="1731" cy="8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 dirty="0">
                  <a:solidFill>
                    <a:prstClr val="black"/>
                  </a:solidFill>
                </a:rPr>
                <a:t>Prostaglandin synthesis</a:t>
              </a:r>
            </a:p>
            <a:p>
              <a:pPr algn="r" rtl="1"/>
              <a:r>
                <a:rPr lang="en-US" sz="2000" dirty="0">
                  <a:solidFill>
                    <a:prstClr val="black"/>
                  </a:solidFill>
                </a:rPr>
                <a:t>by uterine endometrium</a:t>
              </a:r>
            </a:p>
            <a:p>
              <a:pPr algn="r" rtl="1"/>
              <a:r>
                <a:rPr lang="en-US" sz="2000" dirty="0">
                  <a:solidFill>
                    <a:prstClr val="black"/>
                  </a:solidFill>
                </a:rPr>
                <a:t>is released into the </a:t>
              </a:r>
            </a:p>
            <a:p>
              <a:pPr algn="r" rtl="1"/>
              <a:r>
                <a:rPr lang="en-US" sz="2000" dirty="0">
                  <a:solidFill>
                    <a:srgbClr val="FF0000"/>
                  </a:solidFill>
                </a:rPr>
                <a:t>uterine vein.</a:t>
              </a:r>
            </a:p>
          </p:txBody>
        </p:sp>
      </p:grpSp>
      <p:sp>
        <p:nvSpPr>
          <p:cNvPr id="176138" name="Text Box 12"/>
          <p:cNvSpPr txBox="1">
            <a:spLocks noChangeArrowheads="1"/>
          </p:cNvSpPr>
          <p:nvPr/>
        </p:nvSpPr>
        <p:spPr bwMode="auto">
          <a:xfrm>
            <a:off x="7162800" y="2209800"/>
            <a:ext cx="1044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</a:rPr>
              <a:t>Oviduct</a:t>
            </a:r>
          </a:p>
        </p:txBody>
      </p:sp>
      <p:sp>
        <p:nvSpPr>
          <p:cNvPr id="176139" name="Line 13"/>
          <p:cNvSpPr>
            <a:spLocks noChangeShapeType="1"/>
          </p:cNvSpPr>
          <p:nvPr/>
        </p:nvSpPr>
        <p:spPr bwMode="auto">
          <a:xfrm flipV="1">
            <a:off x="6705600" y="25146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sp>
        <p:nvSpPr>
          <p:cNvPr id="176140" name="Text Box 14"/>
          <p:cNvSpPr txBox="1">
            <a:spLocks noChangeArrowheads="1"/>
          </p:cNvSpPr>
          <p:nvPr/>
        </p:nvSpPr>
        <p:spPr bwMode="auto">
          <a:xfrm>
            <a:off x="5943600" y="3352800"/>
            <a:ext cx="862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</a:rPr>
              <a:t>Ovary</a:t>
            </a:r>
          </a:p>
        </p:txBody>
      </p:sp>
      <p:sp>
        <p:nvSpPr>
          <p:cNvPr id="176141" name="Line 15"/>
          <p:cNvSpPr>
            <a:spLocks noChangeShapeType="1"/>
          </p:cNvSpPr>
          <p:nvPr/>
        </p:nvSpPr>
        <p:spPr bwMode="auto">
          <a:xfrm>
            <a:off x="5791200" y="32004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sp>
        <p:nvSpPr>
          <p:cNvPr id="176142" name="Text Box 16"/>
          <p:cNvSpPr txBox="1">
            <a:spLocks noChangeArrowheads="1"/>
          </p:cNvSpPr>
          <p:nvPr/>
        </p:nvSpPr>
        <p:spPr bwMode="auto">
          <a:xfrm>
            <a:off x="5257800" y="2081213"/>
            <a:ext cx="91757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sz="1600">
                <a:solidFill>
                  <a:prstClr val="black"/>
                </a:solidFill>
              </a:rPr>
              <a:t>Corpus</a:t>
            </a:r>
          </a:p>
          <a:p>
            <a:pPr algn="r" rtl="1"/>
            <a:r>
              <a:rPr lang="en-US" sz="1600">
                <a:solidFill>
                  <a:prstClr val="black"/>
                </a:solidFill>
              </a:rPr>
              <a:t>Luteum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6143" name="Text Box 17"/>
          <p:cNvSpPr txBox="1">
            <a:spLocks noChangeArrowheads="1"/>
          </p:cNvSpPr>
          <p:nvPr/>
        </p:nvSpPr>
        <p:spPr bwMode="auto">
          <a:xfrm>
            <a:off x="4022576" y="4978400"/>
            <a:ext cx="2589362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prstClr val="black"/>
                </a:solidFill>
              </a:rPr>
              <a:t>PGF2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is picked up by </a:t>
            </a:r>
          </a:p>
          <a:p>
            <a:pPr algn="r" rtl="1"/>
            <a:r>
              <a:rPr lang="en-US" dirty="0">
                <a:solidFill>
                  <a:prstClr val="black"/>
                </a:solidFill>
              </a:rPr>
              <a:t>ovarian artery through </a:t>
            </a:r>
          </a:p>
          <a:p>
            <a:pPr algn="r" rtl="1"/>
            <a:r>
              <a:rPr lang="en-US" dirty="0">
                <a:solidFill>
                  <a:srgbClr val="FF0000"/>
                </a:solidFill>
              </a:rPr>
              <a:t>counter current exchange</a:t>
            </a:r>
          </a:p>
          <a:p>
            <a:pPr algn="r" rtl="1"/>
            <a:r>
              <a:rPr lang="en-US" dirty="0">
                <a:solidFill>
                  <a:prstClr val="black"/>
                </a:solidFill>
              </a:rPr>
              <a:t>and delivered back to the</a:t>
            </a:r>
          </a:p>
          <a:p>
            <a:pPr algn="r" rtl="1"/>
            <a:r>
              <a:rPr lang="en-US" dirty="0">
                <a:solidFill>
                  <a:prstClr val="black"/>
                </a:solidFill>
              </a:rPr>
              <a:t>ovary where it causes</a:t>
            </a:r>
          </a:p>
          <a:p>
            <a:pPr algn="r" rtl="1"/>
            <a:r>
              <a:rPr lang="en-US" dirty="0" err="1">
                <a:solidFill>
                  <a:prstClr val="black"/>
                </a:solidFill>
              </a:rPr>
              <a:t>lysis</a:t>
            </a:r>
            <a:r>
              <a:rPr lang="en-US" dirty="0">
                <a:solidFill>
                  <a:prstClr val="black"/>
                </a:solidFill>
              </a:rPr>
              <a:t> of the CL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162800" y="5638800"/>
            <a:ext cx="1878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Uterine Artery</a:t>
            </a:r>
          </a:p>
        </p:txBody>
      </p:sp>
      <p:sp>
        <p:nvSpPr>
          <p:cNvPr id="176145" name="Text Box 19"/>
          <p:cNvSpPr txBox="1">
            <a:spLocks noChangeArrowheads="1"/>
          </p:cNvSpPr>
          <p:nvPr/>
        </p:nvSpPr>
        <p:spPr bwMode="auto">
          <a:xfrm>
            <a:off x="6994525" y="3744913"/>
            <a:ext cx="1976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</a:rPr>
              <a:t>Ovarian Pedicle</a:t>
            </a:r>
          </a:p>
        </p:txBody>
      </p:sp>
      <p:sp>
        <p:nvSpPr>
          <p:cNvPr id="176146" name="Text Box 20"/>
          <p:cNvSpPr txBox="1">
            <a:spLocks noChangeArrowheads="1"/>
          </p:cNvSpPr>
          <p:nvPr/>
        </p:nvSpPr>
        <p:spPr bwMode="auto">
          <a:xfrm>
            <a:off x="5181600" y="4419600"/>
            <a:ext cx="706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</a:rPr>
              <a:t>PGF</a:t>
            </a:r>
          </a:p>
        </p:txBody>
      </p:sp>
      <p:sp>
        <p:nvSpPr>
          <p:cNvPr id="176147" name="Text Box 21"/>
          <p:cNvSpPr txBox="1">
            <a:spLocks noChangeArrowheads="1"/>
          </p:cNvSpPr>
          <p:nvPr/>
        </p:nvSpPr>
        <p:spPr bwMode="auto">
          <a:xfrm>
            <a:off x="6994525" y="5192713"/>
            <a:ext cx="1935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</a:rPr>
              <a:t>PGF into Artery</a:t>
            </a:r>
          </a:p>
        </p:txBody>
      </p:sp>
      <p:sp>
        <p:nvSpPr>
          <p:cNvPr id="176148" name="Line 22"/>
          <p:cNvSpPr>
            <a:spLocks noChangeShapeType="1"/>
          </p:cNvSpPr>
          <p:nvPr/>
        </p:nvSpPr>
        <p:spPr bwMode="auto">
          <a:xfrm flipV="1">
            <a:off x="6248400" y="39624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sp>
        <p:nvSpPr>
          <p:cNvPr id="176149" name="Line 23"/>
          <p:cNvSpPr>
            <a:spLocks noChangeShapeType="1"/>
          </p:cNvSpPr>
          <p:nvPr/>
        </p:nvSpPr>
        <p:spPr bwMode="auto">
          <a:xfrm flipH="1" flipV="1">
            <a:off x="6781800" y="5105400"/>
            <a:ext cx="228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sp>
        <p:nvSpPr>
          <p:cNvPr id="176150" name="Line 24"/>
          <p:cNvSpPr>
            <a:spLocks noChangeShapeType="1"/>
          </p:cNvSpPr>
          <p:nvPr/>
        </p:nvSpPr>
        <p:spPr bwMode="auto">
          <a:xfrm>
            <a:off x="5867400" y="4572000"/>
            <a:ext cx="228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sp>
        <p:nvSpPr>
          <p:cNvPr id="176151" name="Line 26"/>
          <p:cNvSpPr>
            <a:spLocks noChangeShapeType="1"/>
          </p:cNvSpPr>
          <p:nvPr/>
        </p:nvSpPr>
        <p:spPr bwMode="auto">
          <a:xfrm flipH="1" flipV="1">
            <a:off x="6648450" y="5403850"/>
            <a:ext cx="514350" cy="387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sp>
        <p:nvSpPr>
          <p:cNvPr id="176152" name="Line 28"/>
          <p:cNvSpPr>
            <a:spLocks noChangeShapeType="1"/>
          </p:cNvSpPr>
          <p:nvPr/>
        </p:nvSpPr>
        <p:spPr bwMode="auto">
          <a:xfrm flipH="1">
            <a:off x="6873875" y="5791200"/>
            <a:ext cx="288925" cy="111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5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3294794"/>
              </p:ext>
            </p:extLst>
          </p:nvPr>
        </p:nvGraphicFramePr>
        <p:xfrm>
          <a:off x="179511" y="116630"/>
          <a:ext cx="8856984" cy="6624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/>
                <a:gridCol w="2952328"/>
                <a:gridCol w="2952328"/>
              </a:tblGrid>
              <a:tr h="11041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Hormone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class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Principle function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Humane chorionic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gonadotropin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hCG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LH -like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Pregnant mare serum gonadotropin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(PMSG) or 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eCG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FSH –like, supplementary corpora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lutea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mare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Inhibin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Prevent release of FSH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Relaxin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Poly peptide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Expansion of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pelvic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Dilation of cervix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Adrenal cortex(glucocorticoid 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Cortisol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Steroid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Parturition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Milk synthesis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5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5771758"/>
              </p:ext>
            </p:extLst>
          </p:nvPr>
        </p:nvGraphicFramePr>
        <p:xfrm>
          <a:off x="179511" y="116630"/>
          <a:ext cx="8856984" cy="6624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/>
                <a:gridCol w="2952328"/>
                <a:gridCol w="2952328"/>
              </a:tblGrid>
              <a:tr h="11041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Hormone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class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Principle function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gonadotropin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releasing hormone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(GNRH)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Polypeptide 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FSH and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LH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releasing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Prolactin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inhibition factor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(PIF)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peptide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Prolactin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retention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Prolactin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releasing  factor (PRF)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Peptide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Prolactin release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Corticotropin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releasing hormone(CRH)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peptide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ACTH  releasing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Adrenocorticotropin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(ACTH)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polypeptide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glucocorticoid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63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 smtClean="0"/>
              <a:t>Basic anatomy and physiology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endocrine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composed of ductless glands that secrete chemical messenger called hormones  in to the blood 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chemical substances produced by cells in one part of the body and transported to another part of the body(target organ) where they influence cellular activity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endocrine system is controlled by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mechanism that includes the hypothalamus , pituitary glands , and the other endocrine glands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7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36322-4E0B-47E1-BDAC-B42AB65E18C2}" type="slidenum">
              <a:rPr lang="ar-SA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65188"/>
          </a:xfrm>
        </p:spPr>
        <p:txBody>
          <a:bodyPr/>
          <a:lstStyle/>
          <a:p>
            <a:r>
              <a:rPr lang="en-US" b="1"/>
              <a:t>Female Feedback Diagram</a:t>
            </a:r>
            <a:r>
              <a:rPr lang="en-US"/>
              <a:t> </a:t>
            </a:r>
          </a:p>
        </p:txBody>
      </p:sp>
      <p:pic>
        <p:nvPicPr>
          <p:cNvPr id="54275" name="Picture 3" descr="HORMF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692696"/>
            <a:ext cx="8112000" cy="6084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68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8CB9-2920-4CD2-8FDD-BF8D7334B237}" type="slidenum">
              <a:rPr lang="ar-SA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An-Najah University                              Dr. Hatem Atalla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35038"/>
          </a:xfrm>
        </p:spPr>
        <p:txBody>
          <a:bodyPr/>
          <a:lstStyle/>
          <a:p>
            <a:r>
              <a:rPr lang="en-US" b="1"/>
              <a:t>Male Feedback Diagram</a:t>
            </a:r>
          </a:p>
        </p:txBody>
      </p:sp>
      <p:pic>
        <p:nvPicPr>
          <p:cNvPr id="63491" name="Picture 3" descr="HORMM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738000"/>
            <a:ext cx="7845913" cy="6120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11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r>
              <a:rPr lang="en-US" sz="2800"/>
              <a:t>Classification and Properties of Hormone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 Structure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Polypeptides</a:t>
            </a:r>
            <a:r>
              <a:rPr lang="en-US" dirty="0"/>
              <a:t> - hypothalamic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Protein</a:t>
            </a:r>
            <a:r>
              <a:rPr lang="en-US" dirty="0"/>
              <a:t> - pituitary, gonad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Steroids</a:t>
            </a:r>
            <a:r>
              <a:rPr lang="en-US" dirty="0"/>
              <a:t> - gonad, adrenal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Fatty acid</a:t>
            </a:r>
            <a:r>
              <a:rPr lang="en-US" dirty="0"/>
              <a:t> - many sources, prostaglandins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Modified amino acid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(Amine H.)</a:t>
            </a:r>
            <a:r>
              <a:rPr lang="en-US" dirty="0" smtClean="0"/>
              <a:t> - derivatives from the amino acid tyrosine –Thyroid, pineal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5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5225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Hypothalamus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hypophysis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interrelation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YPOTH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548680"/>
            <a:ext cx="5995500" cy="6300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48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1923541"/>
              </p:ext>
            </p:extLst>
          </p:nvPr>
        </p:nvGraphicFramePr>
        <p:xfrm>
          <a:off x="0" y="104504"/>
          <a:ext cx="9036498" cy="649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84176"/>
                <a:gridCol w="1296144"/>
                <a:gridCol w="1152128"/>
                <a:gridCol w="2016224"/>
                <a:gridCol w="1296146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Commercial  name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lang="en-US" dirty="0" smtClean="0"/>
                        <a:t>Gonadotropin releasing hormone (</a:t>
                      </a:r>
                      <a:r>
                        <a:rPr lang="en-US" smtClean="0"/>
                        <a:t>GnRH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neuropeptide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Hypothalamic surge and tonic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 lobe - pituitary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 of FSH and LH from</a:t>
                      </a:r>
                      <a:r>
                        <a:rPr lang="en-US" baseline="0" dirty="0" smtClean="0"/>
                        <a:t> anterior lob-pituitary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Fertagyl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receptal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cystoreline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used  1 – treatment of ovarian follicular cysts.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2 -  treatment of inactive ovaries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3  -  treatment delayed ovulation or an ovulation.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4 -  in Estrus synchronization</a:t>
                      </a:r>
                    </a:p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5 -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Gonadorelin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: cow, 0.5 mg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i.m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.,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s.c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. or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i.v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.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               6-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Fertirelin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: cow, 100 </a:t>
                      </a:r>
                      <a:r>
                        <a:rPr lang="el-G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μ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g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i.m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. 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               7-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Buserelin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: cow, 10–20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μg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; horse 40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μg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i.m</a:t>
                      </a:r>
                      <a:endParaRPr lang="en-US" sz="1800" b="1" dirty="0" smtClean="0">
                        <a:latin typeface="Times New Roman" pitchFamily="18" charset="0"/>
                        <a:cs typeface="+mj-cs"/>
                      </a:endParaRPr>
                    </a:p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ar-IQ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99_859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6222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10 ml/5 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2549090" cy="1871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37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075724"/>
              </p:ext>
            </p:extLst>
          </p:nvPr>
        </p:nvGraphicFramePr>
        <p:xfrm>
          <a:off x="0" y="104504"/>
          <a:ext cx="9036498" cy="698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84176"/>
                <a:gridCol w="1296144"/>
                <a:gridCol w="1152128"/>
                <a:gridCol w="2016224"/>
                <a:gridCol w="1296146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Commercial </a:t>
                      </a:r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lang="en-US" dirty="0" smtClean="0"/>
                        <a:t>Luteinizing</a:t>
                      </a:r>
                      <a:r>
                        <a:rPr lang="en-US" baseline="0" dirty="0" smtClean="0"/>
                        <a:t> hormone (LH)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glycoprotein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</a:t>
                      </a:r>
                      <a:r>
                        <a:rPr lang="en-US" baseline="0" dirty="0" smtClean="0"/>
                        <a:t> lobe (pituitary)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Ovary</a:t>
                      </a:r>
                      <a:r>
                        <a:rPr lang="en-US" baseline="0" dirty="0" smtClean="0"/>
                        <a:t> theca </a:t>
                      </a:r>
                      <a:r>
                        <a:rPr lang="en-US" baseline="0" dirty="0" err="1" smtClean="0"/>
                        <a:t>interna</a:t>
                      </a:r>
                      <a:r>
                        <a:rPr lang="en-US" baseline="0" dirty="0" smtClean="0"/>
                        <a:t> and luteal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Stimulates</a:t>
                      </a:r>
                      <a:r>
                        <a:rPr lang="en-US" baseline="0" dirty="0" smtClean="0"/>
                        <a:t> ovulation , formation of </a:t>
                      </a:r>
                      <a:r>
                        <a:rPr lang="en-US" baseline="0" dirty="0" err="1" smtClean="0"/>
                        <a:t>corpara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lutea</a:t>
                      </a:r>
                      <a:r>
                        <a:rPr lang="en-US" baseline="0" dirty="0" smtClean="0"/>
                        <a:t> and progesterone secretion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Chorulon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follutein</a:t>
                      </a:r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Biological source </a:t>
                      </a:r>
                      <a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hCG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(human chorionic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gonadotropine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)  or PLH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Used 1 – treatment cystic ovary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2 –before estrous to ovulation , delayed ovulation , anovulation          3 -  after insemination to increase size CL to increase                                 progesterone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4 –super ovulation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5 - in embryo transfer  to estrous synchronization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Dose: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1-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Cattle &amp;horse: 1500-3000 IU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i.m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j-cs"/>
                        </a:rPr>
                        <a:t>2-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Sheep and goat, 100–500 IU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i.m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. or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i.m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.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357826"/>
            <a:ext cx="439248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6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5587582"/>
              </p:ext>
            </p:extLst>
          </p:nvPr>
        </p:nvGraphicFramePr>
        <p:xfrm>
          <a:off x="0" y="104504"/>
          <a:ext cx="9036498" cy="649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84176"/>
                <a:gridCol w="1296144"/>
                <a:gridCol w="1152128"/>
                <a:gridCol w="2016224"/>
                <a:gridCol w="1296146"/>
              </a:tblGrid>
              <a:tr h="959594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hormone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Biochemical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target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primary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Commercial </a:t>
                      </a:r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</a:tr>
              <a:tr h="124747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Follicle stimulating hormone (FSH)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glycoprotein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</a:t>
                      </a:r>
                      <a:r>
                        <a:rPr lang="en-US" baseline="0" dirty="0" smtClean="0"/>
                        <a:t> lobe (pituitary)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granulosalcells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Follicle development and estradiol synthesis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Folligon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Gonadin</a:t>
                      </a:r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5782">
                <a:tc gridSpan="6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Biological source PMSG(pregnant mare serum  gonadotropin ) or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 name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eCG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kumimoji="0" lang="ar-IQ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PFSH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Used 1 –treatment inactive ovaries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 – super ovulation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3 – estrous synchronization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Dose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1 – cattle : 1500- 3000 IU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i.m.,s.c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 – sheep and goats 500 -800 IU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i.m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s.c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57168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2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_comic">
  <a:themeElements>
    <a:clrScheme name="_com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_comic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_co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om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om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om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om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om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com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com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com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com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com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com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1196</Words>
  <Application>Microsoft Office PowerPoint</Application>
  <PresentationFormat>On-screen Show (4:3)</PresentationFormat>
  <Paragraphs>297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نسق Office</vt:lpstr>
      <vt:lpstr>Digital Dots</vt:lpstr>
      <vt:lpstr>4__comic</vt:lpstr>
      <vt:lpstr>1_نسق Office</vt:lpstr>
      <vt:lpstr>2_نسق Office</vt:lpstr>
      <vt:lpstr>سمة Office</vt:lpstr>
      <vt:lpstr>3_نسق Office</vt:lpstr>
      <vt:lpstr>4_نسق Office</vt:lpstr>
      <vt:lpstr>5_نسق Office</vt:lpstr>
      <vt:lpstr>Major endocrine systems for regulation of reproductive processes: </vt:lpstr>
      <vt:lpstr>Basic anatomy and physiology</vt:lpstr>
      <vt:lpstr>Female Feedback Diagram </vt:lpstr>
      <vt:lpstr>Male Feedback Diagram</vt:lpstr>
      <vt:lpstr>Classification and Properties of Hormone</vt:lpstr>
      <vt:lpstr>Hypothalamus hypophysis interrelation </vt:lpstr>
      <vt:lpstr>Slide 7</vt:lpstr>
      <vt:lpstr>Slide 8</vt:lpstr>
      <vt:lpstr>Slide 9</vt:lpstr>
      <vt:lpstr>Slide 10</vt:lpstr>
      <vt:lpstr>Slide 11</vt:lpstr>
      <vt:lpstr>Oxytocin release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emad</dc:creator>
  <cp:lastModifiedBy>naim.alhusaini@gmail.com</cp:lastModifiedBy>
  <cp:revision>97</cp:revision>
  <dcterms:created xsi:type="dcterms:W3CDTF">2014-12-02T16:47:37Z</dcterms:created>
  <dcterms:modified xsi:type="dcterms:W3CDTF">2015-12-21T19:49:14Z</dcterms:modified>
</cp:coreProperties>
</file>